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648" r:id="rId1"/>
    <p:sldMasterId id="2147483655" r:id="rId2"/>
    <p:sldMasterId id="2147483651" r:id="rId3"/>
  </p:sldMasterIdLst>
  <p:notesMasterIdLst>
    <p:notesMasterId r:id="rId25"/>
  </p:notesMasterIdLst>
  <p:handoutMasterIdLst>
    <p:handoutMasterId r:id="rId26"/>
  </p:handoutMasterIdLst>
  <p:sldIdLst>
    <p:sldId id="285" r:id="rId4"/>
    <p:sldId id="307" r:id="rId5"/>
    <p:sldId id="289" r:id="rId6"/>
    <p:sldId id="323" r:id="rId7"/>
    <p:sldId id="324" r:id="rId8"/>
    <p:sldId id="325" r:id="rId9"/>
    <p:sldId id="327" r:id="rId10"/>
    <p:sldId id="333" r:id="rId11"/>
    <p:sldId id="326" r:id="rId12"/>
    <p:sldId id="334" r:id="rId13"/>
    <p:sldId id="337" r:id="rId14"/>
    <p:sldId id="329" r:id="rId15"/>
    <p:sldId id="338" r:id="rId16"/>
    <p:sldId id="331" r:id="rId17"/>
    <p:sldId id="332" r:id="rId18"/>
    <p:sldId id="330" r:id="rId19"/>
    <p:sldId id="308" r:id="rId20"/>
    <p:sldId id="322" r:id="rId21"/>
    <p:sldId id="328" r:id="rId22"/>
    <p:sldId id="336" r:id="rId23"/>
    <p:sldId id="335" r:id="rId24"/>
  </p:sldIdLst>
  <p:sldSz cx="12192000" cy="6858000"/>
  <p:notesSz cx="6858000" cy="9144000"/>
  <p:embeddedFontLst>
    <p:embeddedFont>
      <p:font typeface="Adobe Garamond Pro" panose="02020502060506020403" charset="0"/>
      <p:regular r:id="rId27"/>
      <p:italic r:id="rId28"/>
    </p:embeddedFont>
    <p:embeddedFont>
      <p:font typeface="Calibri" panose="020F050202020403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56" userDrawn="1">
          <p15:clr>
            <a:srgbClr val="A4A3A4"/>
          </p15:clr>
        </p15:guide>
        <p15:guide id="2" pos="513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435F"/>
    <a:srgbClr val="002B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8" autoAdjust="0"/>
    <p:restoredTop sz="94701"/>
  </p:normalViewPr>
  <p:slideViewPr>
    <p:cSldViewPr snapToGrid="0" snapToObjects="1">
      <p:cViewPr varScale="1">
        <p:scale>
          <a:sx n="72" d="100"/>
          <a:sy n="72" d="100"/>
        </p:scale>
        <p:origin x="296" y="56"/>
      </p:cViewPr>
      <p:guideLst>
        <p:guide orient="horz" pos="1656"/>
        <p:guide pos="5136"/>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27" d="100"/>
          <a:sy n="127" d="100"/>
        </p:scale>
        <p:origin x="566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6.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5.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0F3731F-F716-5242-B21A-2E0F1F29D6C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53A7CCE-FF39-9641-B2AA-D8CBEE85C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AF894A-70DC-1344-8793-A2A3FB288CFE}" type="datetimeFigureOut">
              <a:rPr lang="en-US" smtClean="0"/>
              <a:t>11/30/2020</a:t>
            </a:fld>
            <a:endParaRPr lang="en-US"/>
          </a:p>
        </p:txBody>
      </p:sp>
      <p:sp>
        <p:nvSpPr>
          <p:cNvPr id="4" name="Footer Placeholder 3">
            <a:extLst>
              <a:ext uri="{FF2B5EF4-FFF2-40B4-BE49-F238E27FC236}">
                <a16:creationId xmlns:a16="http://schemas.microsoft.com/office/drawing/2014/main" id="{C6EDE7CF-13BB-CC48-BA69-F4C8629B72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FADBE1A-CAAB-2646-8292-A353D54398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9CCB099-CC5A-9147-A1BD-CF6AF83AE80D}" type="slidenum">
              <a:rPr lang="en-US" smtClean="0"/>
              <a:t>‹#›</a:t>
            </a:fld>
            <a:endParaRPr lang="en-US"/>
          </a:p>
        </p:txBody>
      </p:sp>
    </p:spTree>
    <p:extLst>
      <p:ext uri="{BB962C8B-B14F-4D97-AF65-F5344CB8AC3E}">
        <p14:creationId xmlns:p14="http://schemas.microsoft.com/office/powerpoint/2010/main" val="1299054217"/>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C4BE61-C03A-824C-A357-AB09725BFA9E}" type="datetimeFigureOut">
              <a:rPr lang="en-US" smtClean="0"/>
              <a:t>11/30/2020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07DA70-B503-1645-A111-858C3E791C84}" type="slidenum">
              <a:rPr lang="en-US" smtClean="0"/>
              <a:t>‹#›</a:t>
            </a:fld>
            <a:endParaRPr lang="en-US"/>
          </a:p>
        </p:txBody>
      </p:sp>
    </p:spTree>
    <p:extLst>
      <p:ext uri="{BB962C8B-B14F-4D97-AF65-F5344CB8AC3E}">
        <p14:creationId xmlns:p14="http://schemas.microsoft.com/office/powerpoint/2010/main" val="23258755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10515600"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10515600"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112776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83607729"/>
      </p:ext>
    </p:extLst>
  </p:cSld>
  <p:clrMapOvr>
    <a:masterClrMapping/>
  </p:clrMapOvr>
  <p:extLst>
    <p:ext uri="{DCECCB84-F9BA-43D5-87BE-67443E8EF086}">
      <p15:sldGuideLst xmlns:p15="http://schemas.microsoft.com/office/powerpoint/2012/main">
        <p15:guide id="1" pos="57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9C474A38-ED30-0D4F-A52D-63AB03838691}"/>
              </a:ext>
            </a:extLst>
          </p:cNvPr>
          <p:cNvSpPr>
            <a:spLocks noGrp="1"/>
          </p:cNvSpPr>
          <p:nvPr>
            <p:ph type="pic" sz="quarter" idx="13"/>
          </p:nvPr>
        </p:nvSpPr>
        <p:spPr>
          <a:xfrm>
            <a:off x="8178784" y="0"/>
            <a:ext cx="4013215" cy="6007381"/>
          </a:xfrm>
        </p:spPr>
        <p:txBody>
          <a:bodyPr/>
          <a:lstStyle/>
          <a:p>
            <a:endParaRPr lang="en-US" dirty="0"/>
          </a:p>
        </p:txBody>
      </p:sp>
      <p:sp>
        <p:nvSpPr>
          <p:cNvPr id="2" name="Title 1">
            <a:extLst>
              <a:ext uri="{FF2B5EF4-FFF2-40B4-BE49-F238E27FC236}">
                <a16:creationId xmlns:a16="http://schemas.microsoft.com/office/drawing/2014/main" id="{AF05BE34-7189-A344-B516-A9D086B4E0EF}"/>
              </a:ext>
            </a:extLst>
          </p:cNvPr>
          <p:cNvSpPr>
            <a:spLocks noGrp="1"/>
          </p:cNvSpPr>
          <p:nvPr>
            <p:ph type="title"/>
          </p:nvPr>
        </p:nvSpPr>
        <p:spPr>
          <a:xfrm>
            <a:off x="838199" y="0"/>
            <a:ext cx="6492368" cy="1325563"/>
          </a:xfrm>
        </p:spPr>
        <p:txBody>
          <a:bodyPr/>
          <a:lstStyle>
            <a:lvl1pPr>
              <a:defRPr b="1" i="0">
                <a:latin typeface="Arial" panose="020B0604020202020204" pitchFamily="34" charset="0"/>
                <a:cs typeface="Arial" panose="020B0604020202020204" pitchFamily="34" charset="0"/>
              </a:defRPr>
            </a:lvl1pPr>
          </a:lstStyle>
          <a:p>
            <a:r>
              <a:rPr lang="en-US" dirty="0"/>
              <a:t>Click to edit Master title</a:t>
            </a:r>
          </a:p>
        </p:txBody>
      </p:sp>
      <p:sp>
        <p:nvSpPr>
          <p:cNvPr id="3" name="Content Placeholder 2">
            <a:extLst>
              <a:ext uri="{FF2B5EF4-FFF2-40B4-BE49-F238E27FC236}">
                <a16:creationId xmlns:a16="http://schemas.microsoft.com/office/drawing/2014/main" id="{6C60D938-4304-294B-BEF8-E61AF7D54D24}"/>
              </a:ext>
            </a:extLst>
          </p:cNvPr>
          <p:cNvSpPr>
            <a:spLocks noGrp="1"/>
          </p:cNvSpPr>
          <p:nvPr>
            <p:ph idx="1"/>
          </p:nvPr>
        </p:nvSpPr>
        <p:spPr>
          <a:xfrm>
            <a:off x="838200" y="1543657"/>
            <a:ext cx="6492368" cy="4157428"/>
          </a:xfrm>
        </p:spPr>
        <p:txBody>
          <a:bodyPr/>
          <a:lstStyle>
            <a:lvl1pPr>
              <a:lnSpc>
                <a:spcPct val="100000"/>
              </a:lnSpc>
              <a:defRPr b="0" i="0">
                <a:latin typeface="Arial" panose="020B0604020202020204" pitchFamily="34" charset="0"/>
                <a:cs typeface="Arial" panose="020B0604020202020204" pitchFamily="34" charset="0"/>
              </a:defRPr>
            </a:lvl1pPr>
            <a:lvl2pPr>
              <a:lnSpc>
                <a:spcPct val="100000"/>
              </a:lnSpc>
              <a:defRPr b="0" i="0">
                <a:latin typeface="Arial" panose="020B0604020202020204" pitchFamily="34" charset="0"/>
                <a:cs typeface="Arial" panose="020B0604020202020204" pitchFamily="34" charset="0"/>
              </a:defRPr>
            </a:lvl2pPr>
            <a:lvl3pPr>
              <a:lnSpc>
                <a:spcPct val="100000"/>
              </a:lnSpc>
              <a:defRPr b="0" i="0">
                <a:latin typeface="Arial" panose="020B0604020202020204" pitchFamily="34" charset="0"/>
                <a:cs typeface="Arial" panose="020B0604020202020204" pitchFamily="34" charset="0"/>
              </a:defRPr>
            </a:lvl3pPr>
            <a:lvl4pPr>
              <a:lnSpc>
                <a:spcPct val="100000"/>
              </a:lnSpc>
              <a:defRPr b="0" i="0">
                <a:latin typeface="Arial" panose="020B0604020202020204" pitchFamily="34" charset="0"/>
                <a:cs typeface="Arial" panose="020B0604020202020204" pitchFamily="34" charset="0"/>
              </a:defRPr>
            </a:lvl4pPr>
            <a:lvl5pPr>
              <a:lnSpc>
                <a:spcPct val="100000"/>
              </a:lnSpc>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cxnSp>
        <p:nvCxnSpPr>
          <p:cNvPr id="7" name="Straight Connector 6">
            <a:extLst>
              <a:ext uri="{FF2B5EF4-FFF2-40B4-BE49-F238E27FC236}">
                <a16:creationId xmlns:a16="http://schemas.microsoft.com/office/drawing/2014/main" id="{5B4E0F02-AC1F-3547-9C59-ABCD83A9480C}"/>
              </a:ext>
            </a:extLst>
          </p:cNvPr>
          <p:cNvCxnSpPr>
            <a:cxnSpLocks/>
          </p:cNvCxnSpPr>
          <p:nvPr userDrawn="1"/>
        </p:nvCxnSpPr>
        <p:spPr>
          <a:xfrm>
            <a:off x="914400" y="1344113"/>
            <a:ext cx="7239000"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070203"/>
      </p:ext>
    </p:extLst>
  </p:cSld>
  <p:clrMapOvr>
    <a:masterClrMapping/>
  </p:clrMapOvr>
  <p:extLst>
    <p:ext uri="{DCECCB84-F9BA-43D5-87BE-67443E8EF086}">
      <p15:sldGuideLst xmlns:p15="http://schemas.microsoft.com/office/powerpoint/2012/main">
        <p15:guide id="1" pos="5136"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5DE5F365-BB74-B24F-AFD3-B06FB990816B}"/>
              </a:ext>
            </a:extLst>
          </p:cNvPr>
          <p:cNvSpPr>
            <a:spLocks noGrp="1"/>
          </p:cNvSpPr>
          <p:nvPr>
            <p:ph type="sldNum" sz="quarter" idx="12"/>
          </p:nvPr>
        </p:nvSpPr>
        <p:spPr/>
        <p:txBody>
          <a:bodyPr/>
          <a:lstStyle>
            <a:lvl1pPr>
              <a:defRPr b="0" i="0">
                <a:latin typeface="Arial" panose="020B0604020202020204" pitchFamily="34" charset="0"/>
                <a:cs typeface="Arial" panose="020B0604020202020204" pitchFamily="34" charset="0"/>
              </a:defRPr>
            </a:lvl1pPr>
          </a:lstStyle>
          <a:p>
            <a:fld id="{256CE055-ECFD-9048-9FD8-7E2D8656A4F7}" type="slidenum">
              <a:rPr lang="en-US" smtClean="0"/>
              <a:pPr/>
              <a:t>‹#›</a:t>
            </a:fld>
            <a:endParaRPr lang="en-US" dirty="0"/>
          </a:p>
        </p:txBody>
      </p:sp>
    </p:spTree>
    <p:extLst>
      <p:ext uri="{BB962C8B-B14F-4D97-AF65-F5344CB8AC3E}">
        <p14:creationId xmlns:p14="http://schemas.microsoft.com/office/powerpoint/2010/main" val="425693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6D85BAD0-EAE7-B440-AD61-5D819097A99F}"/>
              </a:ext>
            </a:extLst>
          </p:cNvPr>
          <p:cNvPicPr>
            <a:picLocks noChangeAspect="1"/>
          </p:cNvPicPr>
          <p:nvPr userDrawn="1"/>
        </p:nvPicPr>
        <p:blipFill rotWithShape="1">
          <a:blip r:embed="rId2"/>
          <a:srcRect l="5" r="23431"/>
          <a:stretch/>
        </p:blipFill>
        <p:spPr>
          <a:xfrm>
            <a:off x="4770372" y="0"/>
            <a:ext cx="7406640" cy="6018969"/>
          </a:xfrm>
          <a:prstGeom prst="rect">
            <a:avLst/>
          </a:prstGeom>
        </p:spPr>
      </p:pic>
      <p:pic>
        <p:nvPicPr>
          <p:cNvPr id="8" name="Picture 7">
            <a:extLst>
              <a:ext uri="{FF2B5EF4-FFF2-40B4-BE49-F238E27FC236}">
                <a16:creationId xmlns:a16="http://schemas.microsoft.com/office/drawing/2014/main" id="{B2432078-29D1-D441-983C-E84A33577F66}"/>
              </a:ext>
            </a:extLst>
          </p:cNvPr>
          <p:cNvPicPr>
            <a:picLocks noChangeAspect="1"/>
          </p:cNvPicPr>
          <p:nvPr userDrawn="1"/>
        </p:nvPicPr>
        <p:blipFill rotWithShape="1">
          <a:blip r:embed="rId3"/>
          <a:srcRect l="13931" t="29788" r="-675" b="13289"/>
          <a:stretch/>
        </p:blipFill>
        <p:spPr>
          <a:xfrm>
            <a:off x="0" y="0"/>
            <a:ext cx="8229600" cy="6858000"/>
          </a:xfrm>
          <a:prstGeom prst="rect">
            <a:avLst/>
          </a:prstGeom>
        </p:spPr>
      </p:pic>
      <p:sp>
        <p:nvSpPr>
          <p:cNvPr id="9" name="Rectangle 8">
            <a:extLst>
              <a:ext uri="{FF2B5EF4-FFF2-40B4-BE49-F238E27FC236}">
                <a16:creationId xmlns:a16="http://schemas.microsoft.com/office/drawing/2014/main" id="{0D063E73-448E-2E4C-99BB-CC2E7FEE1ED4}"/>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lide Number Placeholder 5">
            <a:extLst>
              <a:ext uri="{FF2B5EF4-FFF2-40B4-BE49-F238E27FC236}">
                <a16:creationId xmlns:a16="http://schemas.microsoft.com/office/drawing/2014/main" id="{A859C034-EDF0-724A-B765-C705FDD3B8EB}"/>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13" name="Picture 12">
            <a:extLst>
              <a:ext uri="{FF2B5EF4-FFF2-40B4-BE49-F238E27FC236}">
                <a16:creationId xmlns:a16="http://schemas.microsoft.com/office/drawing/2014/main" id="{F492A000-348D-EB46-93B4-17FBDF0D799E}"/>
              </a:ext>
            </a:extLst>
          </p:cNvPr>
          <p:cNvPicPr>
            <a:picLocks noChangeAspect="1"/>
          </p:cNvPicPr>
          <p:nvPr userDrawn="1"/>
        </p:nvPicPr>
        <p:blipFill>
          <a:blip r:embed="rId4"/>
          <a:stretch>
            <a:fillRect/>
          </a:stretch>
        </p:blipFill>
        <p:spPr>
          <a:xfrm>
            <a:off x="949452" y="6236499"/>
            <a:ext cx="2095137" cy="420688"/>
          </a:xfrm>
          <a:prstGeom prst="rect">
            <a:avLst/>
          </a:prstGeom>
        </p:spPr>
      </p:pic>
      <p:cxnSp>
        <p:nvCxnSpPr>
          <p:cNvPr id="20" name="Straight Connector 19">
            <a:extLst>
              <a:ext uri="{FF2B5EF4-FFF2-40B4-BE49-F238E27FC236}">
                <a16:creationId xmlns:a16="http://schemas.microsoft.com/office/drawing/2014/main" id="{FDBEB809-3D09-A445-BE60-71CA746B79C1}"/>
              </a:ext>
            </a:extLst>
          </p:cNvPr>
          <p:cNvCxnSpPr>
            <a:cxnSpLocks/>
          </p:cNvCxnSpPr>
          <p:nvPr userDrawn="1"/>
        </p:nvCxnSpPr>
        <p:spPr>
          <a:xfrm>
            <a:off x="949452" y="4095948"/>
            <a:ext cx="6403848" cy="0"/>
          </a:xfrm>
          <a:prstGeom prst="line">
            <a:avLst/>
          </a:prstGeom>
          <a:ln w="3810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3950336"/>
      </p:ext>
    </p:extLst>
  </p:cSld>
  <p:clrMapOvr>
    <a:masterClrMapping/>
  </p:clrMapOvr>
  <p:extLst>
    <p:ext uri="{DCECCB84-F9BA-43D5-87BE-67443E8EF086}">
      <p15:sldGuideLst xmlns:p15="http://schemas.microsoft.com/office/powerpoint/2012/main">
        <p15:guide id="1" pos="600" userDrawn="1">
          <p15:clr>
            <a:srgbClr val="FBAE40"/>
          </p15:clr>
        </p15:guide>
        <p15:guide id="2" pos="463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7E669E2E-04D3-654B-8400-C1AD4BA1EDBA}"/>
              </a:ext>
            </a:extLst>
          </p:cNvPr>
          <p:cNvSpPr>
            <a:spLocks noGrp="1"/>
          </p:cNvSpPr>
          <p:nvPr>
            <p:ph type="ctrTitle" hasCustomPrompt="1"/>
          </p:nvPr>
        </p:nvSpPr>
        <p:spPr>
          <a:xfrm>
            <a:off x="1760856" y="1611382"/>
            <a:ext cx="8670287" cy="3074403"/>
          </a:xfrm>
          <a:prstGeom prst="rect">
            <a:avLst/>
          </a:prstGeom>
        </p:spPr>
        <p:txBody>
          <a:bodyPr anchor="ctr" anchorCtr="0">
            <a:normAutofit/>
          </a:bodyPr>
          <a:lstStyle>
            <a:lvl1pPr algn="ctr">
              <a:lnSpc>
                <a:spcPct val="100000"/>
              </a:lnSpc>
              <a:defRPr sz="6000" b="1" i="0" cap="all" baseline="0">
                <a:solidFill>
                  <a:schemeClr val="bg1"/>
                </a:solidFill>
                <a:latin typeface="Arial" panose="020B0604020202020204" pitchFamily="34" charset="0"/>
                <a:cs typeface="Arial" panose="020B0604020202020204" pitchFamily="34" charset="0"/>
              </a:defRPr>
            </a:lvl1pPr>
          </a:lstStyle>
          <a:p>
            <a:r>
              <a:rPr lang="en-US" dirty="0"/>
              <a:t>Section Title</a:t>
            </a:r>
            <a:br>
              <a:rPr lang="en-US" dirty="0"/>
            </a:br>
            <a:r>
              <a:rPr lang="en-US" dirty="0"/>
              <a:t>Goes Here</a:t>
            </a:r>
          </a:p>
        </p:txBody>
      </p:sp>
    </p:spTree>
    <p:extLst>
      <p:ext uri="{BB962C8B-B14F-4D97-AF65-F5344CB8AC3E}">
        <p14:creationId xmlns:p14="http://schemas.microsoft.com/office/powerpoint/2010/main" val="318077538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4.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theme" Target="../theme/theme3.xml"/><Relationship Id="rId1"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1E21CAA-EB70-A54F-A7B2-53DD39363DCF}"/>
              </a:ext>
            </a:extLst>
          </p:cNvPr>
          <p:cNvSpPr/>
          <p:nvPr userDrawn="1"/>
        </p:nvSpPr>
        <p:spPr>
          <a:xfrm flipV="1">
            <a:off x="-1" y="6031852"/>
            <a:ext cx="12192001" cy="826131"/>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8161F6EB-908C-494B-8ED8-132FA6ECA6A6}"/>
              </a:ext>
            </a:extLst>
          </p:cNvPr>
          <p:cNvSpPr>
            <a:spLocks noGrp="1"/>
          </p:cNvSpPr>
          <p:nvPr>
            <p:ph type="title"/>
          </p:nvPr>
        </p:nvSpPr>
        <p:spPr>
          <a:xfrm>
            <a:off x="838199" y="0"/>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CDC82D6-7EA9-5B4D-9D85-9E499C28546D}"/>
              </a:ext>
            </a:extLst>
          </p:cNvPr>
          <p:cNvSpPr>
            <a:spLocks noGrp="1"/>
          </p:cNvSpPr>
          <p:nvPr>
            <p:ph type="body" idx="1"/>
          </p:nvPr>
        </p:nvSpPr>
        <p:spPr>
          <a:xfrm>
            <a:off x="838200" y="1543657"/>
            <a:ext cx="10515600" cy="41574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D40947A0-B994-684B-9069-CB659E42A6A2}"/>
              </a:ext>
            </a:extLst>
          </p:cNvPr>
          <p:cNvSpPr>
            <a:spLocks noGrp="1"/>
          </p:cNvSpPr>
          <p:nvPr>
            <p:ph type="sldNum" sz="quarter" idx="4"/>
          </p:nvPr>
        </p:nvSpPr>
        <p:spPr>
          <a:xfrm>
            <a:off x="8610600" y="6380811"/>
            <a:ext cx="2846832" cy="365125"/>
          </a:xfrm>
          <a:prstGeom prst="rect">
            <a:avLst/>
          </a:prstGeom>
        </p:spPr>
        <p:txBody>
          <a:bodyPr vert="horz" lIns="91440" tIns="45720" rIns="91440" bIns="45720" rtlCol="0" anchor="ctr"/>
          <a:lstStyle>
            <a:lvl1pPr algn="r">
              <a:defRPr sz="1000" b="0" i="0">
                <a:solidFill>
                  <a:schemeClr val="bg1"/>
                </a:solidFill>
                <a:latin typeface="Arial" panose="020B0604020202020204" pitchFamily="34" charset="0"/>
                <a:cs typeface="Arial" panose="020B0604020202020204" pitchFamily="34" charset="0"/>
              </a:defRPr>
            </a:lvl1pPr>
          </a:lstStyle>
          <a:p>
            <a:fld id="{8B4864EB-539C-3D47-AD29-245514BFE515}" type="slidenum">
              <a:rPr lang="en-US" smtClean="0"/>
              <a:pPr/>
              <a:t>‹#›</a:t>
            </a:fld>
            <a:endParaRPr lang="en-US" dirty="0"/>
          </a:p>
        </p:txBody>
      </p:sp>
      <p:pic>
        <p:nvPicPr>
          <p:cNvPr id="9" name="Picture 8">
            <a:extLst>
              <a:ext uri="{FF2B5EF4-FFF2-40B4-BE49-F238E27FC236}">
                <a16:creationId xmlns:a16="http://schemas.microsoft.com/office/drawing/2014/main" id="{B0E25925-9301-F84B-928D-FA6618766EA2}"/>
              </a:ext>
            </a:extLst>
          </p:cNvPr>
          <p:cNvPicPr>
            <a:picLocks noChangeAspect="1"/>
          </p:cNvPicPr>
          <p:nvPr userDrawn="1"/>
        </p:nvPicPr>
        <p:blipFill>
          <a:blip r:embed="rId5"/>
          <a:stretch>
            <a:fillRect/>
          </a:stretch>
        </p:blipFill>
        <p:spPr>
          <a:xfrm>
            <a:off x="949452" y="6236499"/>
            <a:ext cx="2095137" cy="420688"/>
          </a:xfrm>
          <a:prstGeom prst="rect">
            <a:avLst/>
          </a:prstGeom>
        </p:spPr>
      </p:pic>
    </p:spTree>
    <p:extLst>
      <p:ext uri="{BB962C8B-B14F-4D97-AF65-F5344CB8AC3E}">
        <p14:creationId xmlns:p14="http://schemas.microsoft.com/office/powerpoint/2010/main" val="3333037189"/>
      </p:ext>
    </p:extLst>
  </p:cSld>
  <p:clrMap bg1="lt1" tx1="dk1" bg2="lt2" tx2="dk2" accent1="accent1" accent2="accent2" accent3="accent3" accent4="accent4" accent5="accent5" accent6="accent6" hlink="hlink" folHlink="folHlink"/>
  <p:sldLayoutIdLst>
    <p:sldLayoutId id="2147483650" r:id="rId1"/>
    <p:sldLayoutId id="2147483654" r:id="rId2"/>
    <p:sldLayoutId id="2147483653" r:id="rId3"/>
  </p:sldLayoutIdLst>
  <p:hf hdr="0" ftr="0" dt="0"/>
  <p:txStyles>
    <p:titleStyle>
      <a:lvl1pPr algn="l" defTabSz="914400" rtl="0" eaLnBrk="1" latinLnBrk="0" hangingPunct="1">
        <a:lnSpc>
          <a:spcPct val="100000"/>
        </a:lnSpc>
        <a:spcBef>
          <a:spcPct val="0"/>
        </a:spcBef>
        <a:buNone/>
        <a:defRPr sz="3600" b="1" i="0" kern="1200">
          <a:solidFill>
            <a:schemeClr val="accent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userDrawn="1">
          <p15:clr>
            <a:srgbClr val="F26B43"/>
          </p15:clr>
        </p15:guide>
        <p15:guide id="2" pos="528"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9246661"/>
      </p:ext>
    </p:extLst>
  </p:cSld>
  <p:clrMap bg1="lt1" tx1="dk1" bg2="lt2" tx2="dk2" accent1="accent1" accent2="accent2" accent3="accent3" accent4="accent4" accent5="accent5" accent6="accent6" hlink="hlink" folHlink="folHlink"/>
  <p:sldLayoutIdLst>
    <p:sldLayoutId id="2147483656" r:id="rId1"/>
  </p:sldLayoutIdLst>
  <p:hf hdr="0" ftr="0" dt="0"/>
  <p:txStyles>
    <p:titleStyle>
      <a:lvl1pPr algn="l" defTabSz="914400" rtl="0" eaLnBrk="1" latinLnBrk="0" hangingPunct="1">
        <a:lnSpc>
          <a:spcPct val="10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10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0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0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76">
          <p15:clr>
            <a:srgbClr val="F26B43"/>
          </p15:clr>
        </p15:guide>
        <p15:guide id="2" pos="52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D9E77D-224D-8648-B3B1-DE9C90AFF508}"/>
              </a:ext>
            </a:extLst>
          </p:cNvPr>
          <p:cNvPicPr>
            <a:picLocks noChangeAspect="1"/>
          </p:cNvPicPr>
          <p:nvPr userDrawn="1"/>
        </p:nvPicPr>
        <p:blipFill>
          <a:blip r:embed="rId3"/>
          <a:stretch>
            <a:fillRect/>
          </a:stretch>
        </p:blipFill>
        <p:spPr>
          <a:xfrm>
            <a:off x="4559200" y="1477264"/>
            <a:ext cx="3073600" cy="3903472"/>
          </a:xfrm>
          <a:prstGeom prst="rect">
            <a:avLst/>
          </a:prstGeom>
        </p:spPr>
      </p:pic>
    </p:spTree>
    <p:extLst>
      <p:ext uri="{BB962C8B-B14F-4D97-AF65-F5344CB8AC3E}">
        <p14:creationId xmlns:p14="http://schemas.microsoft.com/office/powerpoint/2010/main" val="4150528505"/>
      </p:ext>
    </p:extLst>
  </p:cSld>
  <p:clrMap bg1="lt1" tx1="dk1" bg2="lt2" tx2="dk2" accent1="accent1" accent2="accent2" accent3="accent3" accent4="accent4" accent5="accent5" accent6="accent6" hlink="hlink" folHlink="folHlink"/>
  <p:sldLayoutIdLst>
    <p:sldLayoutId id="2147483652" r:id="rId1"/>
  </p:sldLayoutIdLst>
  <p:hf hdr="0" ftr="0" dt="0"/>
  <p:txStyles>
    <p:titleStyle>
      <a:lvl1pPr algn="l" defTabSz="914400" rtl="0" eaLnBrk="1" latinLnBrk="0" hangingPunct="1">
        <a:lnSpc>
          <a:spcPct val="90000"/>
        </a:lnSpc>
        <a:spcBef>
          <a:spcPct val="0"/>
        </a:spcBef>
        <a:buNone/>
        <a:defRPr sz="3600" b="1" kern="1200">
          <a:solidFill>
            <a:schemeClr val="accent1"/>
          </a:solidFill>
          <a:latin typeface="+mn-lt"/>
          <a:ea typeface="+mj-ea"/>
          <a:cs typeface="+mj-cs"/>
        </a:defRPr>
      </a:lvl1pPr>
    </p:titleStyle>
    <p:bodyStyle>
      <a:lvl1pPr marL="228600" indent="-228600" algn="l" defTabSz="914400" rtl="0" eaLnBrk="1" latinLnBrk="0" hangingPunct="1">
        <a:lnSpc>
          <a:spcPct val="9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200">
          <p15:clr>
            <a:srgbClr val="F26B43"/>
          </p15:clr>
        </p15:guide>
        <p15:guide id="2" pos="52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A9D82BB-9BAC-9D4E-8430-29669667E359}"/>
              </a:ext>
            </a:extLst>
          </p:cNvPr>
          <p:cNvSpPr>
            <a:spLocks noGrp="1"/>
          </p:cNvSpPr>
          <p:nvPr>
            <p:ph type="sldNum" sz="quarter" idx="4"/>
          </p:nvPr>
        </p:nvSpPr>
        <p:spPr/>
        <p:txBody>
          <a:bodyPr/>
          <a:lstStyle/>
          <a:p>
            <a:fld id="{8B4864EB-539C-3D47-AD29-245514BFE515}" type="slidenum">
              <a:rPr lang="en-US" smtClean="0"/>
              <a:pPr/>
              <a:t>1</a:t>
            </a:fld>
            <a:endParaRPr lang="en-US" dirty="0"/>
          </a:p>
        </p:txBody>
      </p:sp>
      <p:sp>
        <p:nvSpPr>
          <p:cNvPr id="3" name="Title 1">
            <a:extLst>
              <a:ext uri="{FF2B5EF4-FFF2-40B4-BE49-F238E27FC236}">
                <a16:creationId xmlns:a16="http://schemas.microsoft.com/office/drawing/2014/main" id="{4EE89C89-777F-7041-8A97-0E30E8C96679}"/>
              </a:ext>
            </a:extLst>
          </p:cNvPr>
          <p:cNvSpPr txBox="1">
            <a:spLocks/>
          </p:cNvSpPr>
          <p:nvPr/>
        </p:nvSpPr>
        <p:spPr>
          <a:xfrm>
            <a:off x="811505" y="422209"/>
            <a:ext cx="6812337" cy="2204397"/>
          </a:xfrm>
          <a:prstGeom prst="rect">
            <a:avLst/>
          </a:prstGeom>
        </p:spPr>
        <p:txBody>
          <a:bodyPr anchor="b">
            <a:normAutofit fontScale="92500" lnSpcReduction="10000"/>
          </a:bodyPr>
          <a:lstStyle>
            <a:lvl1pPr algn="ctr" defTabSz="914400" rtl="0" eaLnBrk="1" latinLnBrk="0" hangingPunct="1">
              <a:lnSpc>
                <a:spcPct val="100000"/>
              </a:lnSpc>
              <a:spcBef>
                <a:spcPct val="0"/>
              </a:spcBef>
              <a:buNone/>
              <a:defRPr sz="6000" b="1" i="0" kern="1200">
                <a:solidFill>
                  <a:schemeClr val="accent1"/>
                </a:solidFill>
                <a:latin typeface="Gotham Bold" pitchFamily="2" charset="0"/>
                <a:ea typeface="+mj-ea"/>
                <a:cs typeface="Gotham Bold" pitchFamily="2" charset="0"/>
              </a:defRPr>
            </a:lvl1pPr>
          </a:lstStyle>
          <a:p>
            <a:pPr algn="l">
              <a:lnSpc>
                <a:spcPct val="100000"/>
              </a:lnSpc>
            </a:pPr>
            <a:r>
              <a:rPr lang="en-US" sz="4800" dirty="0">
                <a:latin typeface="Arial" panose="020B0604020202020204" pitchFamily="34" charset="0"/>
                <a:cs typeface="Arial" panose="020B0604020202020204" pitchFamily="34" charset="0"/>
              </a:rPr>
              <a:t>Module 4.1:</a:t>
            </a:r>
          </a:p>
          <a:p>
            <a:pPr algn="l">
              <a:lnSpc>
                <a:spcPct val="100000"/>
              </a:lnSpc>
            </a:pPr>
            <a:r>
              <a:rPr lang="en-US" sz="4800" dirty="0">
                <a:latin typeface="Arial" panose="020B0604020202020204" pitchFamily="34" charset="0"/>
                <a:cs typeface="Arial" panose="020B0604020202020204" pitchFamily="34" charset="0"/>
              </a:rPr>
              <a:t>Explainable ML</a:t>
            </a:r>
          </a:p>
          <a:p>
            <a:pPr marL="9144" algn="l"/>
            <a:r>
              <a:rPr lang="en-US" sz="3600" b="0" dirty="0">
                <a:latin typeface="Arial" panose="020B0604020202020204" pitchFamily="34" charset="0"/>
                <a:cs typeface="Arial" panose="020B0604020202020204" pitchFamily="34" charset="0"/>
              </a:rPr>
              <a:t>Explaining automated decisions</a:t>
            </a:r>
            <a:br>
              <a:rPr lang="en-US" sz="3600" b="0" dirty="0">
                <a:latin typeface="Arial" panose="020B0604020202020204" pitchFamily="34" charset="0"/>
                <a:cs typeface="Arial" panose="020B0604020202020204" pitchFamily="34" charset="0"/>
              </a:rPr>
            </a:br>
            <a:r>
              <a:rPr lang="en-US" sz="3600" b="0" dirty="0">
                <a:latin typeface="Arial" panose="020B0604020202020204" pitchFamily="34" charset="0"/>
                <a:cs typeface="Arial" panose="020B0604020202020204" pitchFamily="34" charset="0"/>
              </a:rPr>
              <a:t>in cybersecurity</a:t>
            </a:r>
            <a:endParaRPr lang="en-US" sz="3600" b="0" i="0" dirty="0">
              <a:latin typeface="Arial" panose="020B0604020202020204" pitchFamily="34" charset="0"/>
              <a:cs typeface="Arial" panose="020B0604020202020204" pitchFamily="34" charset="0"/>
            </a:endParaRPr>
          </a:p>
        </p:txBody>
      </p:sp>
      <p:sp>
        <p:nvSpPr>
          <p:cNvPr id="4" name="Subtitle 2">
            <a:extLst>
              <a:ext uri="{FF2B5EF4-FFF2-40B4-BE49-F238E27FC236}">
                <a16:creationId xmlns:a16="http://schemas.microsoft.com/office/drawing/2014/main" id="{6E05EA78-0EF3-D340-950A-92657C70A162}"/>
              </a:ext>
            </a:extLst>
          </p:cNvPr>
          <p:cNvSpPr txBox="1">
            <a:spLocks/>
          </p:cNvSpPr>
          <p:nvPr/>
        </p:nvSpPr>
        <p:spPr>
          <a:xfrm>
            <a:off x="875908" y="4231394"/>
            <a:ext cx="6747934" cy="1207871"/>
          </a:xfrm>
          <a:prstGeom prst="rect">
            <a:avLst/>
          </a:prstGeom>
        </p:spPr>
        <p:txBody>
          <a:bodyPr/>
          <a:lstStyle>
            <a:lvl1pPr marL="0" indent="0" algn="ctr" defTabSz="914400" rtl="0" eaLnBrk="1" latinLnBrk="0" hangingPunct="1">
              <a:lnSpc>
                <a:spcPct val="100000"/>
              </a:lnSpc>
              <a:spcBef>
                <a:spcPts val="1000"/>
              </a:spcBef>
              <a:buClr>
                <a:schemeClr val="accent1"/>
              </a:buClr>
              <a:buFont typeface="Arial" panose="020B0604020202020204" pitchFamily="34" charset="0"/>
              <a:buNone/>
              <a:defRPr sz="2400" b="0" i="0" kern="1200">
                <a:solidFill>
                  <a:schemeClr val="tx1"/>
                </a:solidFill>
                <a:latin typeface="Gotham Book" pitchFamily="2" charset="0"/>
                <a:ea typeface="+mn-ea"/>
                <a:cs typeface="Gotham Book" pitchFamily="2" charset="0"/>
              </a:defRPr>
            </a:lvl1pPr>
            <a:lvl2pPr marL="457200" indent="0" algn="ctr" defTabSz="914400" rtl="0" eaLnBrk="1" latinLnBrk="0" hangingPunct="1">
              <a:lnSpc>
                <a:spcPct val="100000"/>
              </a:lnSpc>
              <a:spcBef>
                <a:spcPts val="500"/>
              </a:spcBef>
              <a:buClr>
                <a:schemeClr val="accent1"/>
              </a:buClr>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accent1"/>
              </a:buClr>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accent1"/>
              </a:buClr>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lnSpc>
                <a:spcPct val="125000"/>
              </a:lnSpc>
              <a:spcBef>
                <a:spcPts val="0"/>
              </a:spcBef>
            </a:pPr>
            <a:r>
              <a:rPr lang="en-US" sz="2200" b="1" dirty="0">
                <a:solidFill>
                  <a:schemeClr val="accent1"/>
                </a:solidFill>
                <a:latin typeface="Adobe Garamond Pro" panose="02020502060506020403" pitchFamily="18" charset="77"/>
                <a:cs typeface="Gotham Bold" pitchFamily="2" charset="0"/>
              </a:rPr>
              <a:t>ML for Cybersecurity</a:t>
            </a:r>
          </a:p>
        </p:txBody>
      </p:sp>
    </p:spTree>
    <p:extLst>
      <p:ext uri="{BB962C8B-B14F-4D97-AF65-F5344CB8AC3E}">
        <p14:creationId xmlns:p14="http://schemas.microsoft.com/office/powerpoint/2010/main" val="20849695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Text Classification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7639CBE6-137B-43AD-9812-5DEBCFD88751}"/>
              </a:ext>
            </a:extLst>
          </p:cNvPr>
          <p:cNvPicPr>
            <a:picLocks noChangeAspect="1"/>
          </p:cNvPicPr>
          <p:nvPr/>
        </p:nvPicPr>
        <p:blipFill>
          <a:blip r:embed="rId2"/>
          <a:srcRect/>
          <a:stretch/>
        </p:blipFill>
        <p:spPr>
          <a:xfrm>
            <a:off x="3740060" y="1472493"/>
            <a:ext cx="4711881" cy="3954511"/>
          </a:xfrm>
          <a:prstGeom prst="rect">
            <a:avLst/>
          </a:prstGeom>
          <a:ln w="57150">
            <a:solidFill>
              <a:schemeClr val="tx1"/>
            </a:solidFill>
          </a:ln>
        </p:spPr>
      </p:pic>
    </p:spTree>
    <p:extLst>
      <p:ext uri="{BB962C8B-B14F-4D97-AF65-F5344CB8AC3E}">
        <p14:creationId xmlns:p14="http://schemas.microsoft.com/office/powerpoint/2010/main" val="1622601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Text Classification</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solidFill>
                  <a:schemeClr val="accent1">
                    <a:lumMod val="60000"/>
                    <a:lumOff val="40000"/>
                  </a:schemeClr>
                </a:solidFill>
              </a:rPr>
              <a:t>Give some text example from Nick’s slides…</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922684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Image Classification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9" name="Content Placeholder 10">
            <a:extLst>
              <a:ext uri="{FF2B5EF4-FFF2-40B4-BE49-F238E27FC236}">
                <a16:creationId xmlns:a16="http://schemas.microsoft.com/office/drawing/2014/main" id="{AB117CEC-41FB-4316-8F69-0C43DF18713D}"/>
              </a:ext>
            </a:extLst>
          </p:cNvPr>
          <p:cNvPicPr>
            <a:picLocks noChangeAspect="1"/>
          </p:cNvPicPr>
          <p:nvPr/>
        </p:nvPicPr>
        <p:blipFill>
          <a:blip r:embed="rId2"/>
          <a:srcRect/>
          <a:stretch/>
        </p:blipFill>
        <p:spPr>
          <a:xfrm>
            <a:off x="571323" y="1633334"/>
            <a:ext cx="11049355" cy="3720973"/>
          </a:xfrm>
          <a:prstGeom prst="rect">
            <a:avLst/>
          </a:prstGeom>
          <a:ln w="57150">
            <a:solidFill>
              <a:schemeClr val="tx1"/>
            </a:solidFill>
          </a:ln>
        </p:spPr>
      </p:pic>
    </p:spTree>
    <p:extLst>
      <p:ext uri="{BB962C8B-B14F-4D97-AF65-F5344CB8AC3E}">
        <p14:creationId xmlns:p14="http://schemas.microsoft.com/office/powerpoint/2010/main" val="3094530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Explanations of a Single Image Classification</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solidFill>
                  <a:schemeClr val="accent1">
                    <a:lumMod val="60000"/>
                    <a:lumOff val="40000"/>
                  </a:schemeClr>
                </a:solidFill>
              </a:rPr>
              <a:t>Give some image example from Nick’s slides…</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4000863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
        <p:nvSpPr>
          <p:cNvPr id="10" name="Rectangle 9">
            <a:extLst>
              <a:ext uri="{FF2B5EF4-FFF2-40B4-BE49-F238E27FC236}">
                <a16:creationId xmlns:a16="http://schemas.microsoft.com/office/drawing/2014/main" id="{10FF5335-C146-4DDB-B011-4E82ABB6FC9B}"/>
              </a:ext>
            </a:extLst>
          </p:cNvPr>
          <p:cNvSpPr/>
          <p:nvPr/>
        </p:nvSpPr>
        <p:spPr>
          <a:xfrm>
            <a:off x="6096000" y="1530888"/>
            <a:ext cx="3216674" cy="31298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434734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Retrospective Explanations of Images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8" name="Content Placeholder 10">
            <a:extLst>
              <a:ext uri="{FF2B5EF4-FFF2-40B4-BE49-F238E27FC236}">
                <a16:creationId xmlns:a16="http://schemas.microsoft.com/office/drawing/2014/main" id="{AA2A4185-FD21-4D6B-9958-EB241457479B}"/>
              </a:ext>
            </a:extLst>
          </p:cNvPr>
          <p:cNvPicPr>
            <a:picLocks noChangeAspect="1"/>
          </p:cNvPicPr>
          <p:nvPr/>
        </p:nvPicPr>
        <p:blipFill>
          <a:blip r:embed="rId2"/>
          <a:srcRect/>
          <a:stretch/>
        </p:blipFill>
        <p:spPr>
          <a:xfrm>
            <a:off x="2843254" y="1477478"/>
            <a:ext cx="6505492" cy="3990900"/>
          </a:xfrm>
          <a:prstGeom prst="rect">
            <a:avLst/>
          </a:prstGeom>
          <a:ln w="57150">
            <a:solidFill>
              <a:schemeClr val="tx1"/>
            </a:solidFill>
          </a:ln>
        </p:spPr>
      </p:pic>
    </p:spTree>
    <p:extLst>
      <p:ext uri="{BB962C8B-B14F-4D97-AF65-F5344CB8AC3E}">
        <p14:creationId xmlns:p14="http://schemas.microsoft.com/office/powerpoint/2010/main" val="871245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Local Explanations Despite Global Complexity</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6" name="Content Placeholder 5">
            <a:extLst>
              <a:ext uri="{FF2B5EF4-FFF2-40B4-BE49-F238E27FC236}">
                <a16:creationId xmlns:a16="http://schemas.microsoft.com/office/drawing/2014/main" id="{1AD9092F-6641-48FA-B94C-97A2EA923C1F}"/>
              </a:ext>
            </a:extLst>
          </p:cNvPr>
          <p:cNvSpPr>
            <a:spLocks noGrp="1"/>
          </p:cNvSpPr>
          <p:nvPr>
            <p:ph idx="1"/>
          </p:nvPr>
        </p:nvSpPr>
        <p:spPr/>
        <p:txBody>
          <a:bodyPr/>
          <a:lstStyle/>
          <a:p>
            <a:endParaRPr lang="en-US" dirty="0"/>
          </a:p>
        </p:txBody>
      </p:sp>
      <p:sp>
        <p:nvSpPr>
          <p:cNvPr id="7" name="TextBox 6">
            <a:extLst>
              <a:ext uri="{FF2B5EF4-FFF2-40B4-BE49-F238E27FC236}">
                <a16:creationId xmlns:a16="http://schemas.microsoft.com/office/drawing/2014/main" id="{E1833403-4FA8-4CD3-BA78-49615A1AD93E}"/>
              </a:ext>
            </a:extLst>
          </p:cNvPr>
          <p:cNvSpPr txBox="1"/>
          <p:nvPr/>
        </p:nvSpPr>
        <p:spPr>
          <a:xfrm>
            <a:off x="914400" y="5484504"/>
            <a:ext cx="10668000" cy="523220"/>
          </a:xfrm>
          <a:prstGeom prst="rect">
            <a:avLst/>
          </a:prstGeom>
          <a:noFill/>
        </p:spPr>
        <p:txBody>
          <a:bodyPr wrap="square" rtlCol="0">
            <a:spAutoFit/>
          </a:bodyPr>
          <a:lstStyle/>
          <a:p>
            <a:r>
              <a:rPr lang="en-US" sz="1400" dirty="0">
                <a:solidFill>
                  <a:schemeClr val="bg1">
                    <a:lumMod val="65000"/>
                  </a:schemeClr>
                </a:solidFill>
              </a:rPr>
              <a:t>Taken from </a:t>
            </a:r>
            <a:r>
              <a:rPr lang="en-US" sz="1400" dirty="0" err="1">
                <a:solidFill>
                  <a:schemeClr val="bg1">
                    <a:lumMod val="65000"/>
                  </a:schemeClr>
                </a:solidFill>
              </a:rPr>
              <a:t>Ribiero</a:t>
            </a:r>
            <a:r>
              <a:rPr lang="en-US" sz="1400" dirty="0">
                <a:solidFill>
                  <a:schemeClr val="bg1">
                    <a:lumMod val="65000"/>
                  </a:schemeClr>
                </a:solidFill>
              </a:rPr>
              <a:t> et al. "'Why Should I Trust You?' Explaining the Predictions of Any Classifier," KDD 2016 https://dl.acm.org/doi/pdf/10.1145/2939672.2939778</a:t>
            </a:r>
          </a:p>
        </p:txBody>
      </p:sp>
      <p:pic>
        <p:nvPicPr>
          <p:cNvPr id="9" name="Content Placeholder 10">
            <a:extLst>
              <a:ext uri="{FF2B5EF4-FFF2-40B4-BE49-F238E27FC236}">
                <a16:creationId xmlns:a16="http://schemas.microsoft.com/office/drawing/2014/main" id="{C512F90B-9A54-420E-A444-F0D4CBC528A6}"/>
              </a:ext>
            </a:extLst>
          </p:cNvPr>
          <p:cNvPicPr>
            <a:picLocks noChangeAspect="1"/>
          </p:cNvPicPr>
          <p:nvPr/>
        </p:nvPicPr>
        <p:blipFill>
          <a:blip r:embed="rId2"/>
          <a:srcRect/>
          <a:stretch/>
        </p:blipFill>
        <p:spPr>
          <a:xfrm>
            <a:off x="4024656" y="1495908"/>
            <a:ext cx="4142688" cy="3944206"/>
          </a:xfrm>
          <a:prstGeom prst="rect">
            <a:avLst/>
          </a:prstGeom>
          <a:ln w="57150">
            <a:solidFill>
              <a:schemeClr val="tx1"/>
            </a:solidFill>
          </a:ln>
        </p:spPr>
      </p:pic>
    </p:spTree>
    <p:extLst>
      <p:ext uri="{BB962C8B-B14F-4D97-AF65-F5344CB8AC3E}">
        <p14:creationId xmlns:p14="http://schemas.microsoft.com/office/powerpoint/2010/main" val="42313466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Broader Conceptions</a:t>
            </a:r>
          </a:p>
        </p:txBody>
      </p:sp>
    </p:spTree>
    <p:extLst>
      <p:ext uri="{BB962C8B-B14F-4D97-AF65-F5344CB8AC3E}">
        <p14:creationId xmlns:p14="http://schemas.microsoft.com/office/powerpoint/2010/main" val="31651558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Information to Potentially Include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fontScale="92500"/>
          </a:bodyPr>
          <a:lstStyle/>
          <a:p>
            <a:r>
              <a:rPr lang="en-US" dirty="0"/>
              <a:t>The general approach taken</a:t>
            </a:r>
          </a:p>
          <a:p>
            <a:r>
              <a:rPr lang="en-US" dirty="0"/>
              <a:t>The precise factors taken into account</a:t>
            </a:r>
          </a:p>
          <a:p>
            <a:pPr lvl="1"/>
            <a:r>
              <a:rPr lang="en-US" dirty="0"/>
              <a:t>Do we provide access to the data subject’s own values?</a:t>
            </a:r>
          </a:p>
          <a:p>
            <a:pPr lvl="1"/>
            <a:r>
              <a:rPr lang="en-US" dirty="0"/>
              <a:t>Do we explain how those factors are combined?</a:t>
            </a:r>
          </a:p>
          <a:p>
            <a:pPr lvl="1"/>
            <a:r>
              <a:rPr lang="en-US" dirty="0"/>
              <a:t>Do we explain the ML model used?</a:t>
            </a:r>
          </a:p>
          <a:p>
            <a:pPr lvl="1"/>
            <a:r>
              <a:rPr lang="en-US" dirty="0"/>
              <a:t>Do we open-source the ML model?</a:t>
            </a:r>
          </a:p>
          <a:p>
            <a:r>
              <a:rPr lang="en-US" dirty="0"/>
              <a:t>Counterfactuals – “If X had not occurred, Y would not have occurred”</a:t>
            </a:r>
          </a:p>
          <a:p>
            <a:pPr lvl="1"/>
            <a:r>
              <a:rPr lang="en-US" dirty="0"/>
              <a:t>What could a person have changed for a different classification?</a:t>
            </a:r>
          </a:p>
          <a:p>
            <a:pPr lvl="1"/>
            <a:r>
              <a:rPr lang="en-US" dirty="0"/>
              <a:t>Can we define some distance function and show the smallest change?</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9898372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Broad Approaches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Content Placeholder 4">
            <a:extLst>
              <a:ext uri="{FF2B5EF4-FFF2-40B4-BE49-F238E27FC236}">
                <a16:creationId xmlns:a16="http://schemas.microsoft.com/office/drawing/2014/main" id="{FD387167-CDE4-4189-97AD-E800FF40230A}"/>
              </a:ext>
            </a:extLst>
          </p:cNvPr>
          <p:cNvSpPr>
            <a:spLocks noGrp="1"/>
          </p:cNvSpPr>
          <p:nvPr>
            <p:ph idx="1"/>
          </p:nvPr>
        </p:nvSpPr>
        <p:spPr/>
        <p:txBody>
          <a:bodyPr/>
          <a:lstStyle/>
          <a:p>
            <a:endParaRPr lang="en-US" dirty="0"/>
          </a:p>
        </p:txBody>
      </p:sp>
      <p:sp>
        <p:nvSpPr>
          <p:cNvPr id="8" name="TextBox 7">
            <a:extLst>
              <a:ext uri="{FF2B5EF4-FFF2-40B4-BE49-F238E27FC236}">
                <a16:creationId xmlns:a16="http://schemas.microsoft.com/office/drawing/2014/main" id="{3EDEBB12-815B-40A1-9AFE-481A26A695A4}"/>
              </a:ext>
            </a:extLst>
          </p:cNvPr>
          <p:cNvSpPr txBox="1"/>
          <p:nvPr/>
        </p:nvSpPr>
        <p:spPr>
          <a:xfrm>
            <a:off x="914400" y="5475626"/>
            <a:ext cx="10668000" cy="523220"/>
          </a:xfrm>
          <a:prstGeom prst="rect">
            <a:avLst/>
          </a:prstGeom>
          <a:noFill/>
        </p:spPr>
        <p:txBody>
          <a:bodyPr wrap="square" rtlCol="0">
            <a:spAutoFit/>
          </a:bodyPr>
          <a:lstStyle/>
          <a:p>
            <a:r>
              <a:rPr lang="en-US" sz="1400" dirty="0">
                <a:solidFill>
                  <a:schemeClr val="bg1">
                    <a:lumMod val="65000"/>
                  </a:schemeClr>
                </a:solidFill>
              </a:rPr>
              <a:t>Taken from Liao et al. “Questioning the AI: Informing Design Practices for Explainable AI User Experiences,” CHI 2020.</a:t>
            </a:r>
          </a:p>
          <a:p>
            <a:r>
              <a:rPr lang="en-US" sz="1400" dirty="0">
                <a:solidFill>
                  <a:schemeClr val="bg1">
                    <a:lumMod val="65000"/>
                  </a:schemeClr>
                </a:solidFill>
              </a:rPr>
              <a:t>https://dl.acm.org/doi/pdf/10.1145/3313831.3376590</a:t>
            </a:r>
          </a:p>
        </p:txBody>
      </p:sp>
      <p:pic>
        <p:nvPicPr>
          <p:cNvPr id="9" name="Content Placeholder 10" descr="A screenshot of a cell phone&#10;&#10;Description automatically generated">
            <a:extLst>
              <a:ext uri="{FF2B5EF4-FFF2-40B4-BE49-F238E27FC236}">
                <a16:creationId xmlns:a16="http://schemas.microsoft.com/office/drawing/2014/main" id="{98BF79B8-A86B-4D05-8114-5DAA6A89D128}"/>
              </a:ext>
            </a:extLst>
          </p:cNvPr>
          <p:cNvPicPr>
            <a:picLocks noChangeAspect="1"/>
          </p:cNvPicPr>
          <p:nvPr/>
        </p:nvPicPr>
        <p:blipFill>
          <a:blip r:embed="rId2"/>
          <a:stretch>
            <a:fillRect/>
          </a:stretch>
        </p:blipFill>
        <p:spPr>
          <a:xfrm>
            <a:off x="1825661" y="1504479"/>
            <a:ext cx="8540679" cy="3895850"/>
          </a:xfrm>
          <a:prstGeom prst="rect">
            <a:avLst/>
          </a:prstGeom>
          <a:ln w="57150">
            <a:solidFill>
              <a:schemeClr val="tx1"/>
            </a:solidFill>
          </a:ln>
        </p:spPr>
      </p:pic>
    </p:spTree>
    <p:extLst>
      <p:ext uri="{BB962C8B-B14F-4D97-AF65-F5344CB8AC3E}">
        <p14:creationId xmlns:p14="http://schemas.microsoft.com/office/powerpoint/2010/main" val="1170769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The Right (?) to an Explanation</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GDPR: </a:t>
            </a:r>
            <a:r>
              <a:rPr lang="en-US" i="1" dirty="0">
                <a:solidFill>
                  <a:schemeClr val="tx2"/>
                </a:solidFill>
              </a:rPr>
              <a:t>“Processing should be subject to suitable safeguards, which should include specific information to the data subject and the right to obtain human intervention, to express his or her point of view, to obtain an explanation of the decision reached after such assessment and to challenge the decision...”</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
        <p:nvSpPr>
          <p:cNvPr id="5" name="TextBox 4">
            <a:extLst>
              <a:ext uri="{FF2B5EF4-FFF2-40B4-BE49-F238E27FC236}">
                <a16:creationId xmlns:a16="http://schemas.microsoft.com/office/drawing/2014/main" id="{2006D518-1804-47C6-B876-41D67448756E}"/>
              </a:ext>
            </a:extLst>
          </p:cNvPr>
          <p:cNvSpPr txBox="1"/>
          <p:nvPr/>
        </p:nvSpPr>
        <p:spPr>
          <a:xfrm>
            <a:off x="852254" y="5617670"/>
            <a:ext cx="10668000" cy="307777"/>
          </a:xfrm>
          <a:prstGeom prst="rect">
            <a:avLst/>
          </a:prstGeom>
          <a:noFill/>
        </p:spPr>
        <p:txBody>
          <a:bodyPr wrap="square" rtlCol="0">
            <a:spAutoFit/>
          </a:bodyPr>
          <a:lstStyle/>
          <a:p>
            <a:r>
              <a:rPr lang="en-US" sz="1400" dirty="0">
                <a:solidFill>
                  <a:schemeClr val="bg1">
                    <a:lumMod val="65000"/>
                  </a:schemeClr>
                </a:solidFill>
              </a:rPr>
              <a:t>See https://www.privacy-regulation.eu/en/recital-71-GDPR.htm</a:t>
            </a:r>
          </a:p>
        </p:txBody>
      </p:sp>
    </p:spTree>
    <p:extLst>
      <p:ext uri="{BB962C8B-B14F-4D97-AF65-F5344CB8AC3E}">
        <p14:creationId xmlns:p14="http://schemas.microsoft.com/office/powerpoint/2010/main" val="42316860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Business Applications</a:t>
            </a:r>
          </a:p>
        </p:txBody>
      </p:sp>
    </p:spTree>
    <p:extLst>
      <p:ext uri="{BB962C8B-B14F-4D97-AF65-F5344CB8AC3E}">
        <p14:creationId xmlns:p14="http://schemas.microsoft.com/office/powerpoint/2010/main" val="2958896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What Explanation Would You Give?</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764915" cy="4157428"/>
          </a:xfrm>
        </p:spPr>
        <p:txBody>
          <a:bodyPr>
            <a:normAutofit/>
          </a:bodyPr>
          <a:lstStyle/>
          <a:p>
            <a:pPr marL="971550" lvl="1" indent="-514350">
              <a:buFont typeface="+mj-lt"/>
              <a:buAutoNum type="arabicPeriod"/>
            </a:pPr>
            <a:r>
              <a:rPr lang="en-US" dirty="0"/>
              <a:t>A classifier for potential phishing emails</a:t>
            </a:r>
          </a:p>
          <a:p>
            <a:pPr marL="971550" lvl="1" indent="-514350">
              <a:buFont typeface="+mj-lt"/>
              <a:buAutoNum type="arabicPeriod"/>
            </a:pPr>
            <a:r>
              <a:rPr lang="en-US" dirty="0"/>
              <a:t>A classifier for images that represent hate speech</a:t>
            </a:r>
          </a:p>
          <a:p>
            <a:pPr marL="971550" lvl="1" indent="-514350">
              <a:buFont typeface="+mj-lt"/>
              <a:buAutoNum type="arabicPeriod"/>
            </a:pPr>
            <a:r>
              <a:rPr lang="en-US" dirty="0"/>
              <a:t>A classifier that detects DDoS attacks on your network?</a:t>
            </a:r>
          </a:p>
          <a:p>
            <a:pPr lvl="1"/>
            <a:r>
              <a:rPr lang="en-US" dirty="0">
                <a:solidFill>
                  <a:schemeClr val="accent1"/>
                </a:solidFill>
              </a:rPr>
              <a:t>To whom do you owe an explanation?</a:t>
            </a:r>
          </a:p>
          <a:p>
            <a:pPr lvl="1"/>
            <a:r>
              <a:rPr lang="en-US" dirty="0">
                <a:solidFill>
                  <a:schemeClr val="accent1"/>
                </a:solidFill>
              </a:rPr>
              <a:t>What can technical users learn from the explanation?</a:t>
            </a:r>
          </a:p>
          <a:p>
            <a:pPr lvl="1"/>
            <a:r>
              <a:rPr lang="en-US" dirty="0">
                <a:solidFill>
                  <a:schemeClr val="accent1"/>
                </a:solidFill>
              </a:rPr>
              <a:t>What can non-technical users learn from the explanation?</a:t>
            </a:r>
          </a:p>
          <a:p>
            <a:pPr lvl="1"/>
            <a:r>
              <a:rPr lang="en-US" dirty="0">
                <a:solidFill>
                  <a:schemeClr val="accent1"/>
                </a:solidFill>
              </a:rPr>
              <a:t>What can attackers learn from the explanations?</a:t>
            </a:r>
          </a:p>
          <a:p>
            <a:pPr lvl="1"/>
            <a:r>
              <a:rPr lang="en-US" dirty="0">
                <a:solidFill>
                  <a:schemeClr val="accent1"/>
                </a:solidFill>
              </a:rPr>
              <a:t>What can cause your explanations to end up in a newspaper?</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070838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The Forms Explanations Take</a:t>
            </a:r>
          </a:p>
        </p:txBody>
      </p:sp>
    </p:spTree>
    <p:extLst>
      <p:ext uri="{BB962C8B-B14F-4D97-AF65-F5344CB8AC3E}">
        <p14:creationId xmlns:p14="http://schemas.microsoft.com/office/powerpoint/2010/main" val="1507483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Potential Audiences</a:t>
            </a:r>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t>Individual data subjects</a:t>
            </a:r>
          </a:p>
          <a:p>
            <a:r>
              <a:rPr lang="en-US" dirty="0"/>
              <a:t>All data subjects</a:t>
            </a:r>
          </a:p>
          <a:p>
            <a:r>
              <a:rPr lang="en-US" dirty="0"/>
              <a:t>Regulators / policymakers</a:t>
            </a:r>
          </a:p>
          <a:p>
            <a:r>
              <a:rPr lang="en-US" dirty="0"/>
              <a:t>Third parties (e.g., journalists)</a:t>
            </a:r>
          </a:p>
          <a:p>
            <a:endParaRPr lang="en-US" dirty="0"/>
          </a:p>
          <a:p>
            <a:r>
              <a:rPr lang="en-US" b="1" dirty="0"/>
              <a:t>Global</a:t>
            </a:r>
            <a:r>
              <a:rPr lang="en-US" dirty="0"/>
              <a:t> (model, all data subjects) vs. </a:t>
            </a:r>
            <a:r>
              <a:rPr lang="en-US" b="1" dirty="0"/>
              <a:t>Local</a:t>
            </a:r>
            <a:r>
              <a:rPr lang="en-US" dirty="0"/>
              <a:t> (one data subject)</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250690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to </a:t>
            </a:r>
            <a:r>
              <a:rPr lang="en-US" u="sng" dirty="0"/>
              <a:t>Individuals</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8" name="Content Placeholder 7" descr="Graphical user interface, text, application&#10;&#10;Description automatically generated">
            <a:extLst>
              <a:ext uri="{FF2B5EF4-FFF2-40B4-BE49-F238E27FC236}">
                <a16:creationId xmlns:a16="http://schemas.microsoft.com/office/drawing/2014/main" id="{02F49674-428B-4CF8-8041-6A1C7B45679A}"/>
              </a:ext>
            </a:extLst>
          </p:cNvPr>
          <p:cNvPicPr>
            <a:picLocks noGrp="1" noChangeAspect="1"/>
          </p:cNvPicPr>
          <p:nvPr>
            <p:ph idx="1"/>
          </p:nvPr>
        </p:nvPicPr>
        <p:blipFill>
          <a:blip r:embed="rId2"/>
          <a:stretch>
            <a:fillRect/>
          </a:stretch>
        </p:blipFill>
        <p:spPr>
          <a:xfrm>
            <a:off x="3777455" y="1605196"/>
            <a:ext cx="4637091" cy="4157663"/>
          </a:xfrm>
          <a:ln w="38100">
            <a:solidFill>
              <a:schemeClr val="tx1"/>
            </a:solidFill>
          </a:ln>
        </p:spPr>
      </p:pic>
    </p:spTree>
    <p:extLst>
      <p:ext uri="{BB962C8B-B14F-4D97-AF65-F5344CB8AC3E}">
        <p14:creationId xmlns:p14="http://schemas.microsoft.com/office/powerpoint/2010/main" val="3089208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Explaining Ads in </a:t>
            </a:r>
            <a:r>
              <a:rPr lang="en-US" u="sng" dirty="0"/>
              <a:t>Aggregate</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7" name="Content Placeholder 6" descr="Graphical user interface, application&#10;&#10;Description automatically generated">
            <a:extLst>
              <a:ext uri="{FF2B5EF4-FFF2-40B4-BE49-F238E27FC236}">
                <a16:creationId xmlns:a16="http://schemas.microsoft.com/office/drawing/2014/main" id="{ED47D196-CCF5-4616-893D-CA50982549EE}"/>
              </a:ext>
            </a:extLst>
          </p:cNvPr>
          <p:cNvPicPr>
            <a:picLocks noGrp="1" noChangeAspect="1"/>
          </p:cNvPicPr>
          <p:nvPr>
            <p:ph idx="1"/>
          </p:nvPr>
        </p:nvPicPr>
        <p:blipFill>
          <a:blip r:embed="rId2"/>
          <a:stretch>
            <a:fillRect/>
          </a:stretch>
        </p:blipFill>
        <p:spPr>
          <a:xfrm>
            <a:off x="2644889" y="1631830"/>
            <a:ext cx="6902222" cy="4157663"/>
          </a:xfrm>
          <a:ln w="38100">
            <a:solidFill>
              <a:schemeClr val="tx1"/>
            </a:solidFill>
          </a:ln>
        </p:spPr>
      </p:pic>
    </p:spTree>
    <p:extLst>
      <p:ext uri="{BB962C8B-B14F-4D97-AF65-F5344CB8AC3E}">
        <p14:creationId xmlns:p14="http://schemas.microsoft.com/office/powerpoint/2010/main" val="340156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C485A7A-6D4C-6449-95D3-D40C9E876BB6}"/>
              </a:ext>
            </a:extLst>
          </p:cNvPr>
          <p:cNvSpPr>
            <a:spLocks noGrp="1"/>
          </p:cNvSpPr>
          <p:nvPr>
            <p:ph type="ctrTitle"/>
          </p:nvPr>
        </p:nvSpPr>
        <p:spPr/>
        <p:txBody>
          <a:bodyPr/>
          <a:lstStyle/>
          <a:p>
            <a:r>
              <a:rPr lang="en-US" dirty="0"/>
              <a:t>Concrete Approaches</a:t>
            </a:r>
          </a:p>
        </p:txBody>
      </p:sp>
    </p:spTree>
    <p:extLst>
      <p:ext uri="{BB962C8B-B14F-4D97-AF65-F5344CB8AC3E}">
        <p14:creationId xmlns:p14="http://schemas.microsoft.com/office/powerpoint/2010/main" val="774550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Models That Are Intuitively </a:t>
            </a:r>
            <a:r>
              <a:rPr lang="en-US" dirty="0" err="1"/>
              <a:t>Explainble</a:t>
            </a:r>
            <a:endParaRPr lang="en-US" dirty="0"/>
          </a:p>
        </p:txBody>
      </p:sp>
      <p:sp>
        <p:nvSpPr>
          <p:cNvPr id="3" name="Content Placeholder 2">
            <a:extLst>
              <a:ext uri="{FF2B5EF4-FFF2-40B4-BE49-F238E27FC236}">
                <a16:creationId xmlns:a16="http://schemas.microsoft.com/office/drawing/2014/main" id="{45C23EAD-4ED8-3F43-8F36-E906632ACC3D}"/>
              </a:ext>
            </a:extLst>
          </p:cNvPr>
          <p:cNvSpPr>
            <a:spLocks noGrp="1"/>
          </p:cNvSpPr>
          <p:nvPr>
            <p:ph idx="1"/>
          </p:nvPr>
        </p:nvSpPr>
        <p:spPr>
          <a:xfrm>
            <a:off x="838200" y="1543657"/>
            <a:ext cx="10418685" cy="4157428"/>
          </a:xfrm>
        </p:spPr>
        <p:txBody>
          <a:bodyPr>
            <a:normAutofit/>
          </a:bodyPr>
          <a:lstStyle/>
          <a:p>
            <a:r>
              <a:rPr lang="en-US" dirty="0">
                <a:solidFill>
                  <a:schemeClr val="accent1">
                    <a:lumMod val="60000"/>
                    <a:lumOff val="40000"/>
                  </a:schemeClr>
                </a:solidFill>
              </a:rPr>
              <a:t>Give some example from Nick’s slides… like a regression model for something?</a:t>
            </a:r>
          </a:p>
          <a:p>
            <a:endParaRPr lang="en-US" dirty="0"/>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661971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BAE3F-225F-E54E-8145-ECACD7C376FB}"/>
              </a:ext>
            </a:extLst>
          </p:cNvPr>
          <p:cNvSpPr>
            <a:spLocks noGrp="1"/>
          </p:cNvSpPr>
          <p:nvPr>
            <p:ph type="title"/>
          </p:nvPr>
        </p:nvSpPr>
        <p:spPr/>
        <p:txBody>
          <a:bodyPr/>
          <a:lstStyle/>
          <a:p>
            <a:r>
              <a:rPr lang="en-US" dirty="0"/>
              <a:t>Abstract Explanations of a Model</a:t>
            </a:r>
          </a:p>
        </p:txBody>
      </p:sp>
      <p:sp>
        <p:nvSpPr>
          <p:cNvPr id="4" name="Slide Number Placeholder 3">
            <a:extLst>
              <a:ext uri="{FF2B5EF4-FFF2-40B4-BE49-F238E27FC236}">
                <a16:creationId xmlns:a16="http://schemas.microsoft.com/office/drawing/2014/main" id="{710826A1-E1B7-5743-A0FB-29635DC386D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56CE055-ECFD-9048-9FD8-7E2D8656A4F7}" type="slidenum">
              <a:rPr kumimoji="0" lang="en-US" sz="1000" b="0" i="0" u="none" strike="noStrike" kern="1200" cap="none" spc="0" normalizeH="0" baseline="0" noProof="0" smtClean="0">
                <a:ln>
                  <a:noFill/>
                </a:ln>
                <a:solidFill>
                  <a:srgbClr val="FFFFFF"/>
                </a:solidFill>
                <a:effectLst/>
                <a:uLnTx/>
                <a:uFillTx/>
                <a:latin typeface="Arial" panose="020B0604020202020204" pitchFamily="34" charset="0"/>
                <a:ea typeface="+mn-ea"/>
                <a:cs typeface="Arial" panose="020B0604020202020204"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0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pic>
        <p:nvPicPr>
          <p:cNvPr id="10" name="Content Placeholder 9" descr="Graphical user interface, website&#10;&#10;Description automatically generated">
            <a:extLst>
              <a:ext uri="{FF2B5EF4-FFF2-40B4-BE49-F238E27FC236}">
                <a16:creationId xmlns:a16="http://schemas.microsoft.com/office/drawing/2014/main" id="{4C3A2B23-DEF1-445B-9608-2131051C38E0}"/>
              </a:ext>
            </a:extLst>
          </p:cNvPr>
          <p:cNvPicPr>
            <a:picLocks noGrp="1" noChangeAspect="1"/>
          </p:cNvPicPr>
          <p:nvPr>
            <p:ph idx="1"/>
          </p:nvPr>
        </p:nvPicPr>
        <p:blipFill>
          <a:blip r:embed="rId2"/>
          <a:stretch>
            <a:fillRect/>
          </a:stretch>
        </p:blipFill>
        <p:spPr>
          <a:xfrm>
            <a:off x="2739064" y="1424380"/>
            <a:ext cx="6713873" cy="4341667"/>
          </a:xfrm>
          <a:ln w="38100">
            <a:solidFill>
              <a:schemeClr val="tx1"/>
            </a:solidFill>
          </a:ln>
        </p:spPr>
      </p:pic>
      <p:sp>
        <p:nvSpPr>
          <p:cNvPr id="7" name="TextBox 6">
            <a:extLst>
              <a:ext uri="{FF2B5EF4-FFF2-40B4-BE49-F238E27FC236}">
                <a16:creationId xmlns:a16="http://schemas.microsoft.com/office/drawing/2014/main" id="{E1833403-4FA8-4CD3-BA78-49615A1AD93E}"/>
              </a:ext>
            </a:extLst>
          </p:cNvPr>
          <p:cNvSpPr txBox="1"/>
          <p:nvPr/>
        </p:nvSpPr>
        <p:spPr>
          <a:xfrm>
            <a:off x="914400" y="5759714"/>
            <a:ext cx="10668000" cy="307777"/>
          </a:xfrm>
          <a:prstGeom prst="rect">
            <a:avLst/>
          </a:prstGeom>
          <a:noFill/>
        </p:spPr>
        <p:txBody>
          <a:bodyPr wrap="square" rtlCol="0">
            <a:spAutoFit/>
          </a:bodyPr>
          <a:lstStyle/>
          <a:p>
            <a:r>
              <a:rPr lang="en-US" sz="1400" dirty="0">
                <a:solidFill>
                  <a:schemeClr val="bg1">
                    <a:lumMod val="65000"/>
                  </a:schemeClr>
                </a:solidFill>
              </a:rPr>
              <a:t>https://modelcards.withgoogle.com/ and https://arxiv.org/abs/1810.03993</a:t>
            </a:r>
          </a:p>
        </p:txBody>
      </p:sp>
    </p:spTree>
    <p:extLst>
      <p:ext uri="{BB962C8B-B14F-4D97-AF65-F5344CB8AC3E}">
        <p14:creationId xmlns:p14="http://schemas.microsoft.com/office/powerpoint/2010/main" val="3880421143"/>
      </p:ext>
    </p:extLst>
  </p:cSld>
  <p:clrMapOvr>
    <a:masterClrMapping/>
  </p:clrMapOvr>
</p:sld>
</file>

<file path=ppt/theme/theme1.xml><?xml version="1.0" encoding="utf-8"?>
<a:theme xmlns:a="http://schemas.openxmlformats.org/drawingml/2006/main" name="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Office Theme">
  <a:themeElements>
    <a:clrScheme name="UChicago Palette">
      <a:dk1>
        <a:srgbClr val="000000"/>
      </a:dk1>
      <a:lt1>
        <a:srgbClr val="FFFFFF"/>
      </a:lt1>
      <a:dk2>
        <a:srgbClr val="727372"/>
      </a:dk2>
      <a:lt2>
        <a:srgbClr val="D8D9D8"/>
      </a:lt2>
      <a:accent1>
        <a:srgbClr val="800000"/>
      </a:accent1>
      <a:accent2>
        <a:srgbClr val="EAAA00"/>
      </a:accent2>
      <a:accent3>
        <a:srgbClr val="DE7C00"/>
      </a:accent3>
      <a:accent4>
        <a:srgbClr val="789D49"/>
      </a:accent4>
      <a:accent5>
        <a:srgbClr val="007396"/>
      </a:accent5>
      <a:accent6>
        <a:srgbClr val="59305F"/>
      </a:accent6>
      <a:hlink>
        <a:srgbClr val="002A3A"/>
      </a:hlink>
      <a:folHlink>
        <a:srgbClr val="41273B"/>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2335</TotalTime>
  <Words>630</Words>
  <Application>Microsoft Office PowerPoint</Application>
  <PresentationFormat>Widescreen</PresentationFormat>
  <Paragraphs>77</Paragraphs>
  <Slides>21</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21</vt:i4>
      </vt:variant>
    </vt:vector>
  </HeadingPairs>
  <TitlesOfParts>
    <vt:vector size="27" baseType="lpstr">
      <vt:lpstr>Arial</vt:lpstr>
      <vt:lpstr>Adobe Garamond Pro</vt:lpstr>
      <vt:lpstr>Calibri</vt:lpstr>
      <vt:lpstr>Office Theme</vt:lpstr>
      <vt:lpstr>2_Office Theme</vt:lpstr>
      <vt:lpstr>1_Office Theme</vt:lpstr>
      <vt:lpstr>PowerPoint Presentation</vt:lpstr>
      <vt:lpstr>The Right (?) to an Explanation</vt:lpstr>
      <vt:lpstr>The Forms Explanations Take</vt:lpstr>
      <vt:lpstr>Potential Audiences</vt:lpstr>
      <vt:lpstr>Explaining Ads to Individuals</vt:lpstr>
      <vt:lpstr>Explaining Ads in Aggregate</vt:lpstr>
      <vt:lpstr>Concrete Approaches</vt:lpstr>
      <vt:lpstr>Models That Are Intuitively Explainble</vt:lpstr>
      <vt:lpstr>Abstract Explanations of a Model</vt:lpstr>
      <vt:lpstr>Explanations of a Single Text Classification</vt:lpstr>
      <vt:lpstr>Explanations of a Single Text Classification</vt:lpstr>
      <vt:lpstr>Explanations of a Single Image Classification</vt:lpstr>
      <vt:lpstr>Explanations of a Single Image Classification</vt:lpstr>
      <vt:lpstr>Retrospective Explanations of Images</vt:lpstr>
      <vt:lpstr>Retrospective Explanations of Images</vt:lpstr>
      <vt:lpstr>Local Explanations Despite Global Complexity</vt:lpstr>
      <vt:lpstr>Broader Conceptions</vt:lpstr>
      <vt:lpstr>Information to Potentially Include</vt:lpstr>
      <vt:lpstr>Broad Approaches</vt:lpstr>
      <vt:lpstr>Business Applications</vt:lpstr>
      <vt:lpstr>What Explanation Would You Give?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Kolber</dc:creator>
  <cp:lastModifiedBy>Blase Ur</cp:lastModifiedBy>
  <cp:revision>125</cp:revision>
  <cp:lastPrinted>2019-10-22T16:35:22Z</cp:lastPrinted>
  <dcterms:created xsi:type="dcterms:W3CDTF">2019-10-07T15:32:39Z</dcterms:created>
  <dcterms:modified xsi:type="dcterms:W3CDTF">2020-11-30T21:19:58Z</dcterms:modified>
</cp:coreProperties>
</file>